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4" r:id="rId2"/>
    <p:sldId id="365" r:id="rId3"/>
    <p:sldId id="286" r:id="rId4"/>
    <p:sldId id="283" r:id="rId5"/>
    <p:sldId id="375" r:id="rId6"/>
    <p:sldId id="333" r:id="rId7"/>
    <p:sldId id="407" r:id="rId8"/>
    <p:sldId id="288" r:id="rId9"/>
    <p:sldId id="332" r:id="rId10"/>
    <p:sldId id="409" r:id="rId11"/>
    <p:sldId id="264" r:id="rId12"/>
    <p:sldId id="372" r:id="rId13"/>
    <p:sldId id="298" r:id="rId14"/>
    <p:sldId id="366" r:id="rId15"/>
    <p:sldId id="405" r:id="rId16"/>
    <p:sldId id="406" r:id="rId17"/>
    <p:sldId id="340" r:id="rId18"/>
    <p:sldId id="368" r:id="rId19"/>
    <p:sldId id="410" r:id="rId20"/>
    <p:sldId id="411" r:id="rId21"/>
    <p:sldId id="412" r:id="rId22"/>
    <p:sldId id="413" r:id="rId23"/>
    <p:sldId id="414" r:id="rId24"/>
    <p:sldId id="40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2" userDrawn="1">
          <p15:clr>
            <a:srgbClr val="A4A3A4"/>
          </p15:clr>
        </p15:guide>
        <p15:guide id="2" pos="3882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4" userDrawn="1">
          <p15:clr>
            <a:srgbClr val="A4A3A4"/>
          </p15:clr>
        </p15:guide>
        <p15:guide id="6" orient="horz" pos="38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62"/>
        <p:guide pos="3882"/>
        <p:guide pos="446"/>
        <p:guide orient="horz" pos="412"/>
        <p:guide pos="7254"/>
        <p:guide orient="horz"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  <a:t>23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6"/>
              <a:lumOff val="-82921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  <a:t>‹#›</a:t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52.jpe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tags" Target="../tags/tag10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comments" Target="../comments/commen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74.png"/><Relationship Id="rId5" Type="http://schemas.openxmlformats.org/officeDocument/2006/relationships/image" Target="../media/image7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6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15.png"/><Relationship Id="rId2" Type="http://schemas.openxmlformats.org/officeDocument/2006/relationships/tags" Target="../tags/tag12.xml"/><Relationship Id="rId16" Type="http://schemas.openxmlformats.org/officeDocument/2006/relationships/image" Target="../media/image1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13.pn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3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>
            <a:extLst>
              <a:ext uri="{FF2B5EF4-FFF2-40B4-BE49-F238E27FC236}">
                <a16:creationId xmlns:a16="http://schemas.microsoft.com/office/drawing/2014/main" id="{53681DB5-B643-C0F6-F21B-EB72EC1A93E6}"/>
              </a:ext>
            </a:extLst>
          </p:cNvPr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" y="1172845"/>
            <a:ext cx="5807075" cy="5297805"/>
          </a:xfrm>
          <a:prstGeom prst="rect">
            <a:avLst/>
          </a:prstGeom>
        </p:spPr>
      </p:pic>
      <p:sp>
        <p:nvSpPr>
          <p:cNvPr id="10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8435" y="2368550"/>
            <a:ext cx="509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相同功能，价格低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30%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瞄准价格敏感的中国用户</a:t>
            </a: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51270" y="2368550"/>
            <a:ext cx="58407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对接淘宝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拼多多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抖音等本土平台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微信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支付宝支付，无需信用卡</a:t>
            </a: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中文客服，响应速度快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这些是海外产品做不到的。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2647950"/>
            <a:ext cx="58407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更易用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更专业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更接地气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专为中国电商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创作者场景优化。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" y="1172845"/>
            <a:ext cx="6040120" cy="5368290"/>
          </a:xfrm>
          <a:prstGeom prst="rect">
            <a:avLst/>
          </a:prstGeom>
        </p:spPr>
      </p:pic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1713865"/>
            <a:ext cx="5840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回到最初的问题：我们如何证明比竞品更强？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答案是：我们不追求全面超越，而是在关键维度上做到极致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——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中国市场最具性价比的专业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建模工具。</a:t>
            </a: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这就是我们的竞争策略。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6" grpId="0"/>
      <p:bldP spid="16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4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14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2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15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3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  <a:t>16</a:t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3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4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17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pitchFamily="18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18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1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8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9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</a:p>
        </p:txBody>
      </p:sp>
      <p:sp>
        <p:nvSpPr>
          <p:cNvPr id="52" name="TextBox 39"/>
          <p:cNvSpPr txBox="1"/>
          <p:nvPr>
            <p:custDataLst>
              <p:tags r:id="rId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</a:p>
        </p:txBody>
      </p:sp>
      <p:sp>
        <p:nvSpPr>
          <p:cNvPr id="55" name="Rectangle: Rounded Corners 40"/>
          <p:cNvSpPr/>
          <p:nvPr>
            <p:custDataLst>
              <p:tags r:id="rId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</a:p>
        </p:txBody>
      </p:sp>
      <p:sp>
        <p:nvSpPr>
          <p:cNvPr id="54" name="TextBox 39"/>
          <p:cNvSpPr txBox="1"/>
          <p:nvPr>
            <p:custDataLst>
              <p:tags r:id="rId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2315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1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2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1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2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" y="2813050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288671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024380"/>
            <a:ext cx="5191125" cy="4629150"/>
          </a:xfrm>
          <a:prstGeom prst="rect">
            <a:avLst/>
          </a:prstGeom>
        </p:spPr>
      </p:pic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576070"/>
            <a:ext cx="53213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</a:p>
        </p:txBody>
      </p:sp>
      <p:sp>
        <p:nvSpPr>
          <p:cNvPr id="1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226820"/>
            <a:ext cx="532130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5" y="2969895"/>
            <a:ext cx="6941820" cy="280543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33565" y="2265045"/>
            <a:ext cx="5321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60565" y="2392045"/>
            <a:ext cx="53213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</a:p>
        </p:txBody>
      </p:sp>
      <p:sp>
        <p:nvSpPr>
          <p:cNvPr id="2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2646045"/>
            <a:ext cx="53213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26" grpId="1"/>
      <p:bldP spid="14" grpId="0"/>
      <p:bldP spid="14" grpId="1"/>
      <p:bldP spid="16" grpId="0"/>
      <p:bldP spid="16" grpId="1"/>
      <p:bldP spid="18" grpId="0"/>
      <p:bldP spid="18" grpId="1"/>
      <p:bldP spid="19" grpId="0"/>
      <p:bldP spid="19" grpId="1"/>
      <p:bldP spid="22" grpId="0"/>
      <p:bldP spid="22" grpId="1"/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2773045"/>
            <a:ext cx="6289040" cy="271462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78015" y="3070860"/>
            <a:ext cx="49168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Lisa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经营一家中高端女装淘宝店，年销售额约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万。她每天要上传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10-15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个新品，需要拍摄大量产品图。目前使用平面摄影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后期修图，但转化率一直不理想</a:t>
            </a:r>
          </a:p>
        </p:txBody>
      </p:sp>
      <p:sp>
        <p:nvSpPr>
          <p:cNvPr id="10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27215" y="2583815"/>
            <a:ext cx="49168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艾瑞咨询《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中国电商视觉营销白皮书》：采用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展示的商品，转化率提升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2.3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倍，退货率降低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有赞商家问卷（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年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Q2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78%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的服装类卖家认为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展示是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下一个必备功能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淘宝官方数据：支持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展示的商品，平均停留时长增加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倍</a:t>
            </a: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22465" y="29794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Kevin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主要做科技产品评测和开箱视频。为了在激烈竞争中脱颖而出，他一直在寻找更有创意的内容形式。看到一些大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开始用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建模展示产品内部结构，觉得很酷，但不知道怎么实现。</a:t>
            </a:r>
          </a:p>
        </p:txBody>
      </p:sp>
      <p:sp>
        <p:nvSpPr>
          <p:cNvPr id="1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736715" y="2217420"/>
            <a:ext cx="4916805" cy="4246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卡思数据《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短视频内容趋势报告》：包含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元素的视频，平均完播率提升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62%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，点赞率提升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2.1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倍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抖音创作者中心数据：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科技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美妆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汽车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三大类目中增长最快，同比增长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340%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3.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小红书创作者调研（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83%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的腰部创作者认为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内容是差异化竞争的关键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2265" y="2861310"/>
            <a:ext cx="491680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Amy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是一位摄影发烧友，周末经常带着相机去各地旅行。她喜欢在小红书分享旅行照片，但最近发现平面照片很难表达场景的震撼感。看到有人用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全景照片记录旅行，觉得很有意思，想尝试但不知道从哪开始。</a:t>
            </a: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2583815"/>
            <a:ext cx="49168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小红书《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摄影内容生态报告》：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#3D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摄影话题浏览量同比增长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580%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，但实际创作者仅占摄影类创作者的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2.3%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抖音数据：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全景视频的分享率是普通视频的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3.2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倍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3.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用户调研（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N=500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）：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76%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的摄影爱好者表示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如果手机能拍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，愿意尝试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30302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David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是一家设计公司的合伙人，经常需要去客户现场勘测房屋结构。传统方法是用卷尺测量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拍照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手绘草图，效率低且容易出错。他听说有移动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扫描技术，但不确定精度是否满足专业要求。</a:t>
            </a:r>
          </a:p>
        </p:txBody>
      </p:sp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98285" y="2628900"/>
            <a:ext cx="49168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住建部《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建筑设计行业数字化转型报告》：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62%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的设计公司已引入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扫描技术，但只有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使用移动端解决方案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2.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中国建筑师协会调研：平均每个设计师每月需要勘测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4-6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个项目现场</a:t>
            </a:r>
          </a:p>
          <a:p>
            <a:pPr algn="ctr">
              <a:lnSpc>
                <a:spcPct val="150000"/>
              </a:lnSpc>
            </a:pPr>
            <a:r>
              <a:rPr lang="en-US" altLang="en-US" sz="2000" b="1" dirty="0">
                <a:solidFill>
                  <a:schemeClr val="tx1"/>
                </a:solidFill>
                <a:cs typeface="+mn-ea"/>
                <a:sym typeface="+mn-lt"/>
              </a:rPr>
              <a:t>3.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行业痛点：传统激光扫描仪租赁成本约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800-1,200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天，购买成本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12-18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" y="2773045"/>
            <a:ext cx="6307455" cy="2714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70" y="2957830"/>
            <a:ext cx="6304915" cy="2667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820" y="2861310"/>
            <a:ext cx="6387465" cy="2717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2" grpId="0"/>
      <p:bldP spid="12" grpId="1"/>
      <p:bldP spid="14" grpId="0"/>
      <p:bldP spid="14" grpId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347345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1.896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亿总用户池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9,336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万潜在付费用户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129790"/>
            <a:ext cx="533400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2234565"/>
            <a:ext cx="5429250" cy="4200525"/>
          </a:xfrm>
          <a:prstGeom prst="rect">
            <a:avLst/>
          </a:prstGeom>
        </p:spPr>
      </p:pic>
      <p:sp>
        <p:nvSpPr>
          <p:cNvPr id="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58865" y="277241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根据有赞《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电商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SaaS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付费行为报告》，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82%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的中小卖家愿意为提升转化率的工具付费，平均月度预算在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200-600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0315" y="282702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易观分析《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数字内容创作工具市场报告》显示，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71%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的创作者愿意为提升内容质量的工具付费，月均预算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60-120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7765" y="290131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艾媒咨询《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中国手机摄影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App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用户行为报告》：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的摄影爱好者愿意为高级功能付费，月均预算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20-50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</a:p>
        </p:txBody>
      </p:sp>
      <p:sp>
        <p:nvSpPr>
          <p:cNvPr id="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7765" y="2772410"/>
            <a:ext cx="557657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Grand View Research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3D Metrology Market Report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》：专业用户平均为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工具支付年费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600-1,200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美元，中国市场价格敏感度更高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" y="3112135"/>
            <a:ext cx="6052185" cy="219202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58865" y="347345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247765" y="2708275"/>
            <a:ext cx="557657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操作太复杂（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解决：简化流程，优化新手教程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手机性能不足（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10%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解决：优化算法，降低配置要求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38265" y="1990090"/>
            <a:ext cx="557657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</a:p>
        </p:txBody>
      </p:sp>
      <p:sp>
        <p:nvSpPr>
          <p:cNvPr id="2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0315" y="3112135"/>
            <a:ext cx="557657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xit" presetSubtype="4" fill="hold" grpId="1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xit" presetSubtype="4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9" grpId="0"/>
      <p:bldP spid="9" grpId="1"/>
      <p:bldP spid="22" grpId="0"/>
      <p:bldP spid="22" grpId="1"/>
      <p:bldP spid="25" grpId="0"/>
      <p:bldP spid="25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" y="1163320"/>
            <a:ext cx="5790565" cy="5148580"/>
          </a:xfrm>
          <a:prstGeom prst="rect">
            <a:avLst/>
          </a:prstGeom>
        </p:spPr>
      </p:pic>
      <p:sp>
        <p:nvSpPr>
          <p:cNvPr id="2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77635" y="209105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记录三项核心指标：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SensorTower +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七麦数据）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用户评分（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App Store + Google Play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均值）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评论数（近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个月活跃度）</a:t>
            </a:r>
          </a:p>
        </p:txBody>
      </p:sp>
      <p:sp>
        <p:nvSpPr>
          <p:cNvPr id="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77635" y="262572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筛选结果：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行业标杆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技术领先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易用性强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4. Qlone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老牌产品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5. 3D Scanner App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性价比高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" y="1376680"/>
            <a:ext cx="5450840" cy="4935220"/>
          </a:xfrm>
          <a:prstGeom prst="rect">
            <a:avLst/>
          </a:prstGeom>
        </p:spPr>
      </p:pic>
      <p:sp>
        <p:nvSpPr>
          <p:cNvPr id="1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82385" y="213360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：价格敏感（占比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42%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'Polycam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订阅太贵，一年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$40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不如买软件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'KIRI Engine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每月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，学生党用不起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77635" y="254000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：功能限制（占比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35%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免费版只能扫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次，根本不够用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导出格式太少，无法对接其他软件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</p:txBody>
      </p:sp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82385" y="279400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：技术问题（占比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23%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扫描经常失败，浪费时间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云端处理太慢，着急用根本等不及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低端手机闪退，优化太差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'"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3175"/>
            <a:ext cx="6414770" cy="5038725"/>
          </a:xfrm>
          <a:prstGeom prst="rect">
            <a:avLst/>
          </a:prstGeom>
        </p:spPr>
      </p:pic>
      <p:sp>
        <p:nvSpPr>
          <p:cNvPr id="21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363470"/>
            <a:ext cx="55740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综合四维评分，我们的雷达图显示：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分（行业中上）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分（仅次于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分（最具竞争力）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平台：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分（主流水平）</a:t>
            </a: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总分：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8.1/10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，位于行业第一梯队。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25090"/>
            <a:ext cx="6167755" cy="2591435"/>
          </a:xfrm>
          <a:prstGeom prst="rect">
            <a:avLst/>
          </a:prstGeom>
        </p:spPr>
      </p:pic>
      <p:sp>
        <p:nvSpPr>
          <p:cNvPr id="2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77635" y="2794000"/>
            <a:ext cx="55740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行业第一梯队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全球下载量：约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万（估算）</a:t>
            </a: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技术派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年累计）</a:t>
            </a:r>
          </a:p>
        </p:txBody>
      </p:sp>
      <p:sp>
        <p:nvSpPr>
          <p:cNvPr id="2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14770" y="228663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易用性标杆</a:t>
            </a: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</a:t>
            </a:r>
          </a:p>
          <a:p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Qlone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 Scanner App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属于第二梯队，下载量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50-80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万区间，我们不作为主要竞争对手。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xit" presetSubtype="2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xit" presetSubtype="2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xit" presetSubtype="2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5" grpId="0"/>
      <p:bldP spid="15" grpId="1"/>
      <p:bldP spid="16" grpId="0"/>
      <p:bldP spid="16" grpId="1"/>
      <p:bldP spid="18" grpId="0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2819</Words>
  <Application>Microsoft Office PowerPoint</Application>
  <PresentationFormat>宽屏</PresentationFormat>
  <Paragraphs>273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Liberation Sans</vt:lpstr>
      <vt:lpstr>等线</vt:lpstr>
      <vt:lpstr>思源黑体 Bold</vt:lpstr>
      <vt:lpstr>Arial</vt:lpstr>
      <vt:lpstr>Calibri</vt:lpstr>
      <vt:lpstr>Cambria Math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PENG, YUNXUAN (UG)</cp:lastModifiedBy>
  <cp:revision>98</cp:revision>
  <dcterms:created xsi:type="dcterms:W3CDTF">2022-01-05T13:04:00Z</dcterms:created>
  <dcterms:modified xsi:type="dcterms:W3CDTF">2025-10-21T17:04:44Z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93A8835C56504A3CAF1E67CA60F8A797_13</vt:lpwstr>
  </property>
  <property fmtid="{D5CDD505-2E9C-101B-9397-08002B2CF9AE}" pid="3" name="KSOProductBuildVer">
    <vt:lpwstr>2052-12.1.0.22529</vt:lpwstr>
  </property>
</Properties>
</file>